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4"/>
    <p:restoredTop sz="94684"/>
  </p:normalViewPr>
  <p:slideViewPr>
    <p:cSldViewPr snapToGrid="0">
      <p:cViewPr>
        <p:scale>
          <a:sx n="94" d="100"/>
          <a:sy n="94" d="100"/>
        </p:scale>
        <p:origin x="4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EC78-EA25-1643-9A6D-6CA53A4923C3}" type="datetimeFigureOut">
              <a:rPr lang="ar-SA" smtClean="0"/>
              <a:t>2 جمادى الأولى، 1447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BA4D-47E1-BD4E-A608-5C3C9A5CB2B7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2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BA4D-47E1-BD4E-A608-5C3C9A5CB2B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84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36E5F-62DE-122A-E8C8-62448EE2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83BD3B-C106-259D-E99C-B56B3DB9A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5BCF38-0C34-7305-1625-C9651876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45E49-20A0-D4AA-DCF0-9796098C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AB8FFC-3E40-0802-5CAC-B55BEBB3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9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4BCF4-A231-7CE8-8E3A-F70623FC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A712CC-92E9-F8C4-D397-1F198C5BD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A34E0-F46A-1F9F-C31A-B02E273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F1B5E8-A339-18A0-5EE4-C3D77B4F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027978-9AA0-C297-0508-CC92541A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6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A3B066-6D8D-E8E5-606A-C24EA74E4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1838FF-046F-26BD-A6E1-5B1911EB9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929A8-DE2A-5905-7C77-A5259661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5D658-42EC-A0C1-D5ED-21FC3112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F144B4-4F67-0362-53C7-9D3F771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7FA60-4685-06A9-2009-DBC07497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45375-C711-B9D5-4406-E677F8D6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11DD1B-6060-0AA0-31E2-BA8C933D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5FE56-6E22-FCB8-019C-C9F7672A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C3B3B6-3BC9-497B-B2D2-912CCB04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2B8A5-23BD-600D-43E2-49AF06F5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A3BCAD-B5AB-EFCA-2692-14234F28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71DAE-4786-2598-0A97-5E361A88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DC1921-FD4E-D928-3A88-E047D523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D1C4E-B260-09AB-24F9-20A49BC2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0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2E6A4-40E9-2AF3-35A8-1F55C35D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4D8A0-3F50-8F96-AF8A-B8C6F5AB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C69AF7-D13B-7BB7-C8A4-F3D272F44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285BD-1C8F-3C32-CE59-EBE68D5B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9DC146-914E-DF48-F302-8391A256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E823D-D5B1-D677-7ACA-B293DF94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37004-321F-3F3E-B8DB-73C23B6E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96782-C65A-0B0F-2568-01349235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14403E-4A71-E485-6D8E-76D903FF2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83C984-B6D2-99B3-6654-117F830EB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83F66C-BB37-A8C2-790B-D52C2435D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CA78E5-B53D-C1E3-E614-B49C93B9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36EFB1-F19B-8B19-5554-82B2BB49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157691-E43A-B9A6-7732-C1B64D0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A0DB1-BA6B-0510-21A2-71A42847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7867EA-EB1C-2531-CB3B-AC43D43A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E215CA-3E85-FFEE-082B-9323BE1E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6F5016-C38E-62DF-8667-E1313847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5C5AD7-3DE3-74B9-8028-6BD4CE8C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22B644-7B77-F29A-D794-BD94AD8C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73A8F5-4B8B-39F3-5829-3D97A2DE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3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ADC15-1E2A-8089-E6D0-94790244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6BA48-ED92-95AC-F968-E1993B1A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11C694-F79B-03D9-61D8-8B7D17021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922B12-EA6F-F60C-D480-0AC235BA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67F3FD-B8BC-8F8A-FA69-56A49304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4CC3D-7040-DD07-A95A-5D0D0B3F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1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7120A-4CA6-3208-CC47-52A4040B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FD05AC-FD6D-B5D0-D77B-03C5802A7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4076F3-EF7A-472C-A7BF-6E65DE33F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BD2778-7B5D-D0AD-9977-F5436ED1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49F7BF-F46C-59B5-6D66-9A5C6DEE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790C98-1674-FED8-ED86-C65B74D2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5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F3851A-8AF0-4145-B942-ABA81B40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537A6A-E681-8525-D593-5875FDBD7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D9CA2-F9FE-78D6-67F4-2EE59FD88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FA38C-4021-6243-ADA0-11BE0FFD4B0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B7BF4D-BBEA-D8A4-40B6-2639AE45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B1A25-B1E4-E0F3-E67C-CD807E6D4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83888-F459-134F-8679-BB4AD02B82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054D047-A957-A9AD-72A4-15963A0ADF9E}"/>
              </a:ext>
            </a:extLst>
          </p:cNvPr>
          <p:cNvSpPr txBox="1"/>
          <p:nvPr/>
        </p:nvSpPr>
        <p:spPr>
          <a:xfrm>
            <a:off x="99849" y="524882"/>
            <a:ext cx="322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PI: Abdou Rachid Thiam, DR CNRS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058E55-CADE-66FC-14FB-57B8E20CBAEC}"/>
              </a:ext>
            </a:extLst>
          </p:cNvPr>
          <p:cNvSpPr txBox="1"/>
          <p:nvPr/>
        </p:nvSpPr>
        <p:spPr>
          <a:xfrm>
            <a:off x="99849" y="945314"/>
            <a:ext cx="3490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Mohyeddine</a:t>
            </a:r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OMRANE research engineer </a:t>
            </a:r>
          </a:p>
          <a:p>
            <a:endParaRPr lang="en-US" sz="1400" i="1" noProof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Jennica Trager Post-Doc</a:t>
            </a: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Mehdi </a:t>
            </a:r>
            <a:r>
              <a:rPr lang="en-US" sz="1400" i="1" noProof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Zouiouich</a:t>
            </a:r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Post-Doc</a:t>
            </a:r>
          </a:p>
          <a:p>
            <a:endParaRPr lang="en-US" sz="1400" i="1" noProof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Helin Elhan PhD c</a:t>
            </a:r>
            <a:r>
              <a:rPr lang="en-US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400" i="1" noProof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ndidate</a:t>
            </a:r>
            <a:endParaRPr lang="en-US" sz="1400" i="1" noProof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Lisa Kauffmann PhD candidate</a:t>
            </a: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Sami </a:t>
            </a:r>
            <a:r>
              <a:rPr lang="en-US" sz="1400" i="1" noProof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Kchir</a:t>
            </a:r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PhD student</a:t>
            </a: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Murphy Mc Dermott PhD student</a:t>
            </a:r>
          </a:p>
          <a:p>
            <a:r>
              <a:rPr lang="en-US" sz="1400" i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Bleuenn Feuillet PhD student</a:t>
            </a:r>
          </a:p>
          <a:p>
            <a:endParaRPr lang="en-US" sz="1400" i="1" noProof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sz="1400" i="1" noProof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2EA5E8-E8A9-D3CD-F70B-CB26CD4204C4}"/>
              </a:ext>
            </a:extLst>
          </p:cNvPr>
          <p:cNvSpPr txBox="1"/>
          <p:nvPr/>
        </p:nvSpPr>
        <p:spPr>
          <a:xfrm>
            <a:off x="5565228" y="1226754"/>
            <a:ext cx="6526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Axis 1: Controlling and programming biological living matter.</a:t>
            </a:r>
          </a:p>
          <a:p>
            <a:r>
              <a:rPr lang="en-US" sz="1600" noProof="0" dirty="0">
                <a:solidFill>
                  <a:schemeClr val="accent6"/>
                </a:solidFill>
              </a:rPr>
              <a:t>Axis 2: Emergence of spatial and temporal organization in living matter.   </a:t>
            </a:r>
          </a:p>
          <a:p>
            <a:r>
              <a:rPr lang="en-US" sz="1600" noProof="0" dirty="0"/>
              <a:t>Axis 3: Information processing and dynamics of biological active matter.</a:t>
            </a:r>
          </a:p>
          <a:p>
            <a:r>
              <a:rPr lang="fr-FR" sz="1600" dirty="0"/>
              <a:t>Axis 4: Driving </a:t>
            </a:r>
            <a:r>
              <a:rPr lang="fr-FR" sz="1600" dirty="0" err="1"/>
              <a:t>evolution</a:t>
            </a:r>
            <a:r>
              <a:rPr lang="fr-FR" sz="1600" dirty="0"/>
              <a:t> </a:t>
            </a:r>
            <a:r>
              <a:rPr lang="fr-FR" sz="1600" dirty="0" err="1"/>
              <a:t>within</a:t>
            </a:r>
            <a:r>
              <a:rPr lang="fr-FR" sz="1600" dirty="0"/>
              <a:t> living </a:t>
            </a:r>
            <a:r>
              <a:rPr lang="fr-FR" sz="1600" dirty="0" err="1"/>
              <a:t>systems</a:t>
            </a:r>
            <a:r>
              <a:rPr lang="fr-FR" sz="1600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097FAB-70AA-66AE-A442-1A6EF64FE610}"/>
              </a:ext>
            </a:extLst>
          </p:cNvPr>
          <p:cNvSpPr txBox="1"/>
          <p:nvPr/>
        </p:nvSpPr>
        <p:spPr>
          <a:xfrm>
            <a:off x="5535909" y="661361"/>
            <a:ext cx="64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Indicate in which axis your team relates to: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BC47E1-3532-B9D0-6AF2-2B655E059267}"/>
              </a:ext>
            </a:extLst>
          </p:cNvPr>
          <p:cNvSpPr txBox="1"/>
          <p:nvPr/>
        </p:nvSpPr>
        <p:spPr>
          <a:xfrm>
            <a:off x="336330" y="3885179"/>
            <a:ext cx="4983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Team expertise: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Giant Organelles Vesicles.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noProof="0" dirty="0"/>
              <a:t>In-vitro</a:t>
            </a:r>
            <a:r>
              <a:rPr lang="en-US" noProof="0" dirty="0"/>
              <a:t> cellular membranes physical properties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noProof="0" dirty="0"/>
              <a:t>In-vitro </a:t>
            </a:r>
            <a:r>
              <a:rPr lang="en-US" noProof="0" dirty="0">
                <a:latin typeface="Arial" panose="020B0604020202020204" pitchFamily="34" charset="0"/>
              </a:rPr>
              <a:t>model of lipid droplet nucleation.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noProof="0" dirty="0">
                <a:latin typeface="Arial" panose="020B0604020202020204" pitchFamily="34" charset="0"/>
              </a:rPr>
              <a:t>In vitro </a:t>
            </a:r>
            <a:r>
              <a:rPr lang="en-US" noProof="0" dirty="0">
                <a:latin typeface="Arial" panose="020B0604020202020204" pitchFamily="34" charset="0"/>
              </a:rPr>
              <a:t>study </a:t>
            </a:r>
            <a:r>
              <a:rPr lang="en-US" noProof="0" dirty="0"/>
              <a:t>of</a:t>
            </a:r>
            <a:r>
              <a:rPr lang="en-US" noProof="0" dirty="0">
                <a:latin typeface="Arial" panose="020B0604020202020204" pitchFamily="34" charset="0"/>
              </a:rPr>
              <a:t> protein–bilayer/monolayer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B</a:t>
            </a:r>
            <a:r>
              <a:rPr lang="en-US" noProof="0" dirty="0" err="1">
                <a:latin typeface="Arial" panose="020B0604020202020204" pitchFamily="34" charset="0"/>
              </a:rPr>
              <a:t>iochemical</a:t>
            </a:r>
            <a:r>
              <a:rPr lang="en-US" noProof="0" dirty="0">
                <a:latin typeface="Arial" panose="020B0604020202020204" pitchFamily="34" charset="0"/>
              </a:rPr>
              <a:t> analysis of cellular lipid droplets/ER membranes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9661C7-4E19-0963-B13D-101D2C4A19D3}"/>
              </a:ext>
            </a:extLst>
          </p:cNvPr>
          <p:cNvSpPr txBox="1"/>
          <p:nvPr/>
        </p:nvSpPr>
        <p:spPr>
          <a:xfrm>
            <a:off x="5565228" y="3622970"/>
            <a:ext cx="642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of Interest and/or Collaboration wanted:</a:t>
            </a:r>
          </a:p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CA2B1-92CC-6B32-38CB-CD678A714DD5}"/>
              </a:ext>
            </a:extLst>
          </p:cNvPr>
          <p:cNvSpPr/>
          <p:nvPr/>
        </p:nvSpPr>
        <p:spPr>
          <a:xfrm>
            <a:off x="336330" y="3577251"/>
            <a:ext cx="11498317" cy="4571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25000">
                <a:schemeClr val="accent1"/>
              </a:gs>
              <a:gs pos="75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5CBFCB-7C98-7F66-A467-69AE4D3197ED}"/>
              </a:ext>
            </a:extLst>
          </p:cNvPr>
          <p:cNvSpPr/>
          <p:nvPr/>
        </p:nvSpPr>
        <p:spPr>
          <a:xfrm rot="16200000" flipV="1">
            <a:off x="2374194" y="3410180"/>
            <a:ext cx="6151417" cy="4571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25000">
                <a:schemeClr val="accent1"/>
              </a:gs>
              <a:gs pos="75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3E31AC-4F92-FF78-6CD8-1EC305A543AD}"/>
              </a:ext>
            </a:extLst>
          </p:cNvPr>
          <p:cNvSpPr txBox="1"/>
          <p:nvPr/>
        </p:nvSpPr>
        <p:spPr>
          <a:xfrm>
            <a:off x="-12416" y="33410"/>
            <a:ext cx="5485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noProof="0" dirty="0"/>
              <a:t>Microfluidic, Emulsion and Biology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5E0F97-B5B5-6A13-05B9-7AF0DE53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55" t="13826" r="25690" b="40936"/>
          <a:stretch>
            <a:fillRect/>
          </a:stretch>
        </p:blipFill>
        <p:spPr>
          <a:xfrm>
            <a:off x="4107103" y="2564312"/>
            <a:ext cx="574455" cy="5742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CCFEF2-87D7-2552-7E2E-4FAFFB9628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384" t="21259" r="16384" b="18554"/>
          <a:stretch>
            <a:fillRect/>
          </a:stretch>
        </p:blipFill>
        <p:spPr>
          <a:xfrm>
            <a:off x="3493558" y="2854755"/>
            <a:ext cx="574245" cy="5742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4EAC1F-7752-313D-840F-394E077E2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103" y="700032"/>
            <a:ext cx="574245" cy="5742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404E3E-9481-929A-6B33-6ECEB690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58" y="428323"/>
            <a:ext cx="576903" cy="5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EBC389D7-76EC-26DD-005A-185BC9E8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58" y="1641539"/>
            <a:ext cx="574245" cy="5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B1A6B7A-C402-CDE2-48F6-F9DA164CE40B}"/>
              </a:ext>
            </a:extLst>
          </p:cNvPr>
          <p:cNvSpPr txBox="1"/>
          <p:nvPr/>
        </p:nvSpPr>
        <p:spPr>
          <a:xfrm>
            <a:off x="5472762" y="3933678"/>
            <a:ext cx="6764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/>
              <a:t>Cell biology and biophysics of lipid droplets and the endoplasmic reticulum.</a:t>
            </a:r>
            <a:r>
              <a:rPr lang="en-US" noProof="0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noProof="0" dirty="0"/>
              <a:t>Impact of lipid droplet composition on protein binding through amphipathic helices.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Impact of proteins and neutral lipids on lipid droplet nucleation process.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Organelles contact sites and lipid transfer mechanism.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Autophagic degradation of lipid droplets. 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53D0054C-43D6-8E0E-714A-19300483A3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94" t="20378" b="5652"/>
          <a:stretch>
            <a:fillRect/>
          </a:stretch>
        </p:blipFill>
        <p:spPr>
          <a:xfrm>
            <a:off x="4104904" y="1323438"/>
            <a:ext cx="576444" cy="576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708FB45-24B7-B58A-6555-71ACF2F2CCB9}"/>
              </a:ext>
            </a:extLst>
          </p:cNvPr>
          <p:cNvPicPr>
            <a:picLocks/>
          </p:cNvPicPr>
          <p:nvPr/>
        </p:nvPicPr>
        <p:blipFill>
          <a:blip r:embed="rId9"/>
          <a:srcRect l="-475" t="11043" b="25792"/>
          <a:stretch>
            <a:fillRect/>
          </a:stretch>
        </p:blipFill>
        <p:spPr>
          <a:xfrm>
            <a:off x="3493558" y="2247269"/>
            <a:ext cx="576000" cy="576000"/>
          </a:xfrm>
          <a:prstGeom prst="rect">
            <a:avLst/>
          </a:prstGeom>
        </p:spPr>
      </p:pic>
      <p:pic>
        <p:nvPicPr>
          <p:cNvPr id="1030" name="Picture 6" descr="Photo de profil de Lisa Kauffmann">
            <a:extLst>
              <a:ext uri="{FF2B5EF4-FFF2-40B4-BE49-F238E27FC236}">
                <a16:creationId xmlns:a16="http://schemas.microsoft.com/office/drawing/2014/main" id="{676D2A1C-0F70-F9D5-32DB-783BA88F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04" y="194509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1B3BB9C-9C4B-5E8A-966D-8C8DB5A4D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9753" b="29557"/>
          <a:stretch>
            <a:fillRect/>
          </a:stretch>
        </p:blipFill>
        <p:spPr>
          <a:xfrm>
            <a:off x="3494461" y="1034931"/>
            <a:ext cx="576000" cy="5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45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197</Words>
  <Application>Microsoft Macintosh PowerPoint</Application>
  <PresentationFormat>Grand écran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Adumeau Laurent</dc:creator>
  <cp:lastModifiedBy>Dewulf Melissa</cp:lastModifiedBy>
  <cp:revision>12</cp:revision>
  <dcterms:created xsi:type="dcterms:W3CDTF">2025-09-25T12:28:19Z</dcterms:created>
  <dcterms:modified xsi:type="dcterms:W3CDTF">2025-10-24T08:15:04Z</dcterms:modified>
</cp:coreProperties>
</file>